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9"/>
  </p:notesMasterIdLst>
  <p:handoutMasterIdLst>
    <p:handoutMasterId r:id="rId10"/>
  </p:handoutMasterIdLst>
  <p:sldIdLst>
    <p:sldId id="846" r:id="rId3"/>
    <p:sldId id="842" r:id="rId4"/>
    <p:sldId id="843" r:id="rId5"/>
    <p:sldId id="849" r:id="rId6"/>
    <p:sldId id="850" r:id="rId7"/>
    <p:sldId id="851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iosCondC" panose="00000500000000000000" pitchFamily="50" charset="0"/>
      <p:regular r:id="rId15"/>
      <p:bold r:id="rId16"/>
      <p:italic r:id="rId17"/>
      <p:boldItalic r:id="rId18"/>
    </p:embeddedFont>
    <p:embeddedFont>
      <p:font typeface="Montserrat" panose="00000500000000000000" pitchFamily="50" charset="-52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E62AD"/>
    <a:srgbClr val="FFFFFF"/>
    <a:srgbClr val="FFFFF7"/>
    <a:srgbClr val="13A160"/>
    <a:srgbClr val="008D34"/>
    <a:srgbClr val="8FAADC"/>
    <a:srgbClr val="F7D941"/>
    <a:srgbClr val="0ED145"/>
    <a:srgbClr val="00A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3585" autoAdjust="0"/>
  </p:normalViewPr>
  <p:slideViewPr>
    <p:cSldViewPr snapToGrid="0">
      <p:cViewPr>
        <p:scale>
          <a:sx n="86" d="100"/>
          <a:sy n="86" d="100"/>
        </p:scale>
        <p:origin x="1806" y="708"/>
      </p:cViewPr>
      <p:guideLst>
        <p:guide pos="1459"/>
        <p:guide orient="horz" pos="2850"/>
        <p:guide pos="4770"/>
        <p:guide pos="3795"/>
        <p:guide pos="7015"/>
        <p:guide pos="3069"/>
        <p:guide orient="horz" pos="867"/>
        <p:guide orient="horz" pos="686"/>
        <p:guide orient="horz" pos="187"/>
        <p:guide orient="horz" pos="2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30.01.2021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266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5218668" y="2567987"/>
            <a:ext cx="7175351" cy="20242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 по учёту </a:t>
            </a:r>
            <a:r>
              <a:rPr lang="ru-RU" b="1" dirty="0">
                <a:solidFill>
                  <a:srgbClr val="1E62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пациентов </a:t>
            </a:r>
            <a:br>
              <a:rPr lang="ru-RU" b="1" dirty="0">
                <a:solidFill>
                  <a:srgbClr val="1E62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1E62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стационаре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системе РЛПК</a:t>
            </a:r>
          </a:p>
        </p:txBody>
      </p:sp>
      <p:sp>
        <p:nvSpPr>
          <p:cNvPr id="5" name="Пятиугольник 11">
            <a:extLst>
              <a:ext uri="{FF2B5EF4-FFF2-40B4-BE49-F238E27FC236}">
                <a16:creationId xmlns:a16="http://schemas.microsoft.com/office/drawing/2014/main" id="{A8C5E5B5-C9CF-4707-A001-6515334489A3}"/>
              </a:ext>
            </a:extLst>
          </p:cNvPr>
          <p:cNvSpPr/>
          <p:nvPr/>
        </p:nvSpPr>
        <p:spPr>
          <a:xfrm>
            <a:off x="0" y="312188"/>
            <a:ext cx="2982483" cy="561469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A9A3533-3492-4ACA-A761-0C5DE832C3F4}"/>
              </a:ext>
            </a:extLst>
          </p:cNvPr>
          <p:cNvSpPr txBox="1">
            <a:spLocks/>
          </p:cNvSpPr>
          <p:nvPr/>
        </p:nvSpPr>
        <p:spPr>
          <a:xfrm>
            <a:off x="929869" y="372009"/>
            <a:ext cx="2291737" cy="289710"/>
          </a:xfrm>
          <a:prstGeom prst="rect">
            <a:avLst/>
          </a:prstGeom>
        </p:spPr>
        <p:txBody>
          <a:bodyPr/>
          <a:lstStyle>
            <a:lvl1pPr algn="ctr" defTabSz="2438645" rtl="0" eaLnBrk="1" latinLnBrk="0" hangingPunct="1">
              <a:spcBef>
                <a:spcPct val="0"/>
              </a:spcBef>
              <a:buNone/>
              <a:defRPr sz="11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tabLst>
                <a:tab pos="3137954" algn="l"/>
                <a:tab pos="4864238" algn="l"/>
              </a:tabLst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436ACB-4B76-4717-92D3-E1EACFF97B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-1074" r="313" b="13347"/>
          <a:stretch/>
        </p:blipFill>
        <p:spPr>
          <a:xfrm>
            <a:off x="620049" y="2066029"/>
            <a:ext cx="4468745" cy="342877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2979DFDF-9018-4E4C-A162-9E9684A24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35607"/>
            <a:ext cx="1815582" cy="18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370038" y="504072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Госпитализация пациента в системе РЛПК</a:t>
            </a:r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521697" y="3598277"/>
            <a:ext cx="3710839" cy="5907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меню «Данные пациента»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7F3F15-D2B3-6E42-BA2E-E4C0ABFAC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2" y="1634117"/>
            <a:ext cx="7239000" cy="143510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F06C-51CE-1E49-9F4C-E86F083CC4E9}"/>
              </a:ext>
            </a:extLst>
          </p:cNvPr>
          <p:cNvGrpSpPr/>
          <p:nvPr/>
        </p:nvGrpSpPr>
        <p:grpSpPr>
          <a:xfrm>
            <a:off x="1289598" y="2932466"/>
            <a:ext cx="659674" cy="590718"/>
            <a:chOff x="8124048" y="3669933"/>
            <a:chExt cx="659674" cy="590718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09FBB8F-3C34-9340-A655-57E23674E6E8}"/>
                </a:ext>
              </a:extLst>
            </p:cNvPr>
            <p:cNvSpPr/>
            <p:nvPr/>
          </p:nvSpPr>
          <p:spPr>
            <a:xfrm>
              <a:off x="8133482" y="3669933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:a16="http://schemas.microsoft.com/office/drawing/2014/main" id="{2993424E-6A9C-EA4B-A889-CEE60624A0AF}"/>
                </a:ext>
              </a:extLst>
            </p:cNvPr>
            <p:cNvSpPr/>
            <p:nvPr/>
          </p:nvSpPr>
          <p:spPr>
            <a:xfrm rot="7475064">
              <a:off x="8169417" y="36934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047A0F-072C-404C-9483-F5C9592FD471}"/>
                </a:ext>
              </a:extLst>
            </p:cNvPr>
            <p:cNvSpPr txBox="1"/>
            <p:nvPr/>
          </p:nvSpPr>
          <p:spPr>
            <a:xfrm>
              <a:off x="8316416" y="378903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45688" y="2361352"/>
            <a:ext cx="684699" cy="590718"/>
            <a:chOff x="8124048" y="3662660"/>
            <a:chExt cx="684699" cy="59071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58507" y="366266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8169417" y="36934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341441" y="3780217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8" name="Прямоугольник: скругленные углы 15">
            <a:extLst>
              <a:ext uri="{FF2B5EF4-FFF2-40B4-BE49-F238E27FC236}">
                <a16:creationId xmlns:a16="http://schemas.microsoft.com/office/drawing/2014/main" id="{85E5B87F-E792-9F41-AF2D-2FF45A4E4BB3}"/>
              </a:ext>
            </a:extLst>
          </p:cNvPr>
          <p:cNvSpPr/>
          <p:nvPr/>
        </p:nvSpPr>
        <p:spPr>
          <a:xfrm>
            <a:off x="521697" y="4468559"/>
            <a:ext cx="3710839" cy="5907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пункт госпитализация</a:t>
            </a:r>
          </a:p>
        </p:txBody>
      </p:sp>
      <p:pic>
        <p:nvPicPr>
          <p:cNvPr id="6" name="Рисунок 5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9A2F0B7A-0B4C-CD4C-B30A-E64C655C1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9" y="3778595"/>
            <a:ext cx="6706807" cy="2073013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81EC904-D7D6-F04E-94E6-9195083DA112}"/>
              </a:ext>
            </a:extLst>
          </p:cNvPr>
          <p:cNvGrpSpPr/>
          <p:nvPr/>
        </p:nvGrpSpPr>
        <p:grpSpPr>
          <a:xfrm>
            <a:off x="6453562" y="4358116"/>
            <a:ext cx="702085" cy="590718"/>
            <a:chOff x="8124048" y="3660022"/>
            <a:chExt cx="702085" cy="59071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D05CF4A7-0155-9245-8BFA-70F74CC789AC}"/>
                </a:ext>
              </a:extLst>
            </p:cNvPr>
            <p:cNvSpPr/>
            <p:nvPr/>
          </p:nvSpPr>
          <p:spPr>
            <a:xfrm>
              <a:off x="8175893" y="3660022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: вниз 29">
              <a:extLst>
                <a:ext uri="{FF2B5EF4-FFF2-40B4-BE49-F238E27FC236}">
                  <a16:creationId xmlns:a16="http://schemas.microsoft.com/office/drawing/2014/main" id="{91E0DB50-7E09-7645-A514-3416FF76E02F}"/>
                </a:ext>
              </a:extLst>
            </p:cNvPr>
            <p:cNvSpPr/>
            <p:nvPr/>
          </p:nvSpPr>
          <p:spPr>
            <a:xfrm rot="7475064">
              <a:off x="8169417" y="36934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6D97BE-745F-3E47-BBB1-17085FF7C59B}"/>
                </a:ext>
              </a:extLst>
            </p:cNvPr>
            <p:cNvSpPr txBox="1"/>
            <p:nvPr/>
          </p:nvSpPr>
          <p:spPr>
            <a:xfrm>
              <a:off x="8350965" y="3794021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1B8AA53F-1D15-C94D-89E5-D3C4DB922D50}"/>
              </a:ext>
            </a:extLst>
          </p:cNvPr>
          <p:cNvSpPr/>
          <p:nvPr/>
        </p:nvSpPr>
        <p:spPr>
          <a:xfrm>
            <a:off x="521697" y="5338841"/>
            <a:ext cx="3710839" cy="7169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открывшемся окне нажимаем кнопку «Создать»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26D6F8A-1E05-453B-A5AA-A4ED8B74B4EA}"/>
              </a:ext>
            </a:extLst>
          </p:cNvPr>
          <p:cNvSpPr/>
          <p:nvPr/>
        </p:nvSpPr>
        <p:spPr>
          <a:xfrm>
            <a:off x="430674" y="1544143"/>
            <a:ext cx="7603724" cy="1884857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F32C014-2C70-4534-9651-3139C9D357DD}"/>
              </a:ext>
            </a:extLst>
          </p:cNvPr>
          <p:cNvSpPr/>
          <p:nvPr/>
        </p:nvSpPr>
        <p:spPr>
          <a:xfrm>
            <a:off x="4682068" y="3598278"/>
            <a:ext cx="6988235" cy="2457536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A56A73D-525C-45EE-A0E1-F1E5C9A1F7FA}"/>
              </a:ext>
            </a:extLst>
          </p:cNvPr>
          <p:cNvSpPr/>
          <p:nvPr/>
        </p:nvSpPr>
        <p:spPr>
          <a:xfrm>
            <a:off x="560412" y="2351824"/>
            <a:ext cx="705530" cy="6097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D6FD7A6-B188-4C07-AF28-FB3FF49F0B03}"/>
              </a:ext>
            </a:extLst>
          </p:cNvPr>
          <p:cNvSpPr/>
          <p:nvPr/>
        </p:nvSpPr>
        <p:spPr>
          <a:xfrm>
            <a:off x="4975313" y="2137932"/>
            <a:ext cx="1032186" cy="2768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38FAADD-136D-4C03-8AEF-B3AE7FD4D1C6}"/>
              </a:ext>
            </a:extLst>
          </p:cNvPr>
          <p:cNvSpPr/>
          <p:nvPr/>
        </p:nvSpPr>
        <p:spPr>
          <a:xfrm>
            <a:off x="5755402" y="4152556"/>
            <a:ext cx="666115" cy="2768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422C6E6-075E-4928-A114-653C13E3B30A}"/>
              </a:ext>
            </a:extLst>
          </p:cNvPr>
          <p:cNvGrpSpPr/>
          <p:nvPr/>
        </p:nvGrpSpPr>
        <p:grpSpPr>
          <a:xfrm>
            <a:off x="8238069" y="1585489"/>
            <a:ext cx="3432234" cy="1391745"/>
            <a:chOff x="7487224" y="1356950"/>
            <a:chExt cx="3040959" cy="1054623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712DD0D-4A52-4E6A-9B20-A023EE2E4635}"/>
                </a:ext>
              </a:extLst>
            </p:cNvPr>
            <p:cNvSpPr/>
            <p:nvPr/>
          </p:nvSpPr>
          <p:spPr>
            <a:xfrm>
              <a:off x="7487224" y="1356950"/>
              <a:ext cx="3040959" cy="95986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D6DEB5-4EB5-44C8-BB65-42CD2C855764}"/>
                </a:ext>
              </a:extLst>
            </p:cNvPr>
            <p:cNvSpPr txBox="1"/>
            <p:nvPr/>
          </p:nvSpPr>
          <p:spPr>
            <a:xfrm>
              <a:off x="7647393" y="1395910"/>
              <a:ext cx="376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A81E0A-2CE6-4756-8440-44CFB9A93911}"/>
                </a:ext>
              </a:extLst>
            </p:cNvPr>
            <p:cNvSpPr txBox="1"/>
            <p:nvPr/>
          </p:nvSpPr>
          <p:spPr>
            <a:xfrm>
              <a:off x="8089345" y="1516607"/>
              <a:ext cx="2340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документе отражаем данные состояния пациента ежедневно, </a:t>
              </a:r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дальнейшем эти данные будут переданы в Федеральный регистр</a:t>
              </a:r>
            </a:p>
          </p:txBody>
        </p:sp>
      </p:grpSp>
      <p:sp>
        <p:nvSpPr>
          <p:cNvPr id="32" name="Номер слайда 10">
            <a:extLst>
              <a:ext uri="{FF2B5EF4-FFF2-40B4-BE49-F238E27FC236}">
                <a16:creationId xmlns:a16="http://schemas.microsoft.com/office/drawing/2014/main" id="{9CC406CD-4BB9-405E-AEA3-EFF6BF811644}"/>
              </a:ext>
            </a:extLst>
          </p:cNvPr>
          <p:cNvSpPr txBox="1">
            <a:spLocks/>
          </p:cNvSpPr>
          <p:nvPr/>
        </p:nvSpPr>
        <p:spPr>
          <a:xfrm>
            <a:off x="9306201" y="63947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266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310126" y="548322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Госпитализация пациента в системе РЛПК</a:t>
            </a:r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239370" y="2489846"/>
            <a:ext cx="4760541" cy="630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дату и время госпитализации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умолчанию установлено системное время)</a:t>
            </a:r>
          </a:p>
        </p:txBody>
      </p: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6C628E0-9F02-2F49-A0C2-79CA7D4D0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" y="2217218"/>
            <a:ext cx="6400800" cy="29591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490289" y="3512808"/>
            <a:ext cx="650240" cy="590718"/>
            <a:chOff x="8100392" y="3601299"/>
            <a:chExt cx="650240" cy="59071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361436">
              <a:off x="8169417" y="36934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316416" y="378903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28194" y="3929967"/>
            <a:ext cx="650240" cy="635178"/>
            <a:chOff x="8141343" y="3613141"/>
            <a:chExt cx="650240" cy="635178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41343" y="3657601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711817">
              <a:off x="8235351" y="3613141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316416" y="378903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2B33ABC-B0FC-3D42-A814-C3F9D4D578EC}"/>
              </a:ext>
            </a:extLst>
          </p:cNvPr>
          <p:cNvGrpSpPr/>
          <p:nvPr/>
        </p:nvGrpSpPr>
        <p:grpSpPr>
          <a:xfrm>
            <a:off x="1926948" y="3051424"/>
            <a:ext cx="696058" cy="590718"/>
            <a:chOff x="8124048" y="3666209"/>
            <a:chExt cx="696058" cy="59071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4E88B27-A22F-BC46-8914-6273AEEE3746}"/>
                </a:ext>
              </a:extLst>
            </p:cNvPr>
            <p:cNvSpPr/>
            <p:nvPr/>
          </p:nvSpPr>
          <p:spPr>
            <a:xfrm>
              <a:off x="8169866" y="366620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: вниз 29">
              <a:extLst>
                <a:ext uri="{FF2B5EF4-FFF2-40B4-BE49-F238E27FC236}">
                  <a16:creationId xmlns:a16="http://schemas.microsoft.com/office/drawing/2014/main" id="{2887FD39-C7EC-B64D-82A7-CFB269A4C1F6}"/>
                </a:ext>
              </a:extLst>
            </p:cNvPr>
            <p:cNvSpPr/>
            <p:nvPr/>
          </p:nvSpPr>
          <p:spPr>
            <a:xfrm rot="7475064">
              <a:off x="8169417" y="36934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C1D8D4-480C-D042-AB2A-28BB4D71553E}"/>
                </a:ext>
              </a:extLst>
            </p:cNvPr>
            <p:cNvSpPr txBox="1"/>
            <p:nvPr/>
          </p:nvSpPr>
          <p:spPr>
            <a:xfrm>
              <a:off x="8344938" y="378903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31" name="Прямоугольник: скругленные углы 15">
            <a:extLst>
              <a:ext uri="{FF2B5EF4-FFF2-40B4-BE49-F238E27FC236}">
                <a16:creationId xmlns:a16="http://schemas.microsoft.com/office/drawing/2014/main" id="{6B1A9319-F2BB-1F47-A83B-134E8D9A675C}"/>
              </a:ext>
            </a:extLst>
          </p:cNvPr>
          <p:cNvSpPr/>
          <p:nvPr/>
        </p:nvSpPr>
        <p:spPr>
          <a:xfrm>
            <a:off x="7239370" y="3206760"/>
            <a:ext cx="4760541" cy="825659"/>
          </a:xfrm>
          <a:prstGeom prst="roundRect">
            <a:avLst>
              <a:gd name="adj" fmla="val 916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пациента, которого госпитализируем.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пациента в базе данных – необходимо создать запись о новом пациенте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(см. Руководство пользователя ИС «РЛПК»)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15">
            <a:extLst>
              <a:ext uri="{FF2B5EF4-FFF2-40B4-BE49-F238E27FC236}">
                <a16:creationId xmlns:a16="http://schemas.microsoft.com/office/drawing/2014/main" id="{6A037700-76A5-7A4A-8E03-61FFE9B77666}"/>
              </a:ext>
            </a:extLst>
          </p:cNvPr>
          <p:cNvSpPr/>
          <p:nvPr/>
        </p:nvSpPr>
        <p:spPr>
          <a:xfrm>
            <a:off x="7239369" y="4118749"/>
            <a:ext cx="4760541" cy="590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свободную койку, на которую госпитализируем в соответствующем отделении</a:t>
            </a:r>
          </a:p>
        </p:txBody>
      </p:sp>
      <p:sp>
        <p:nvSpPr>
          <p:cNvPr id="33" name="Прямоугольник: скругленные углы 15">
            <a:extLst>
              <a:ext uri="{FF2B5EF4-FFF2-40B4-BE49-F238E27FC236}">
                <a16:creationId xmlns:a16="http://schemas.microsoft.com/office/drawing/2014/main" id="{7EAC2CA6-0279-EF45-BAC8-20DA0761D801}"/>
              </a:ext>
            </a:extLst>
          </p:cNvPr>
          <p:cNvSpPr/>
          <p:nvPr/>
        </p:nvSpPr>
        <p:spPr>
          <a:xfrm>
            <a:off x="7239367" y="5536492"/>
            <a:ext cx="4760541" cy="458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8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кнопку «Провести и закрыть»</a:t>
            </a:r>
          </a:p>
        </p:txBody>
      </p:sp>
      <p:sp>
        <p:nvSpPr>
          <p:cNvPr id="34" name="Прямоугольник: скругленные углы 15">
            <a:extLst>
              <a:ext uri="{FF2B5EF4-FFF2-40B4-BE49-F238E27FC236}">
                <a16:creationId xmlns:a16="http://schemas.microsoft.com/office/drawing/2014/main" id="{219793F4-04B3-3D44-AFC7-82FBAA9350F2}"/>
              </a:ext>
            </a:extLst>
          </p:cNvPr>
          <p:cNvSpPr/>
          <p:nvPr/>
        </p:nvSpPr>
        <p:spPr>
          <a:xfrm>
            <a:off x="7239368" y="4795798"/>
            <a:ext cx="4760541" cy="654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необходимо, записываем комментарий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госпитализации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A1857855-7C76-4A56-B3E3-83A06A301ABB}"/>
              </a:ext>
            </a:extLst>
          </p:cNvPr>
          <p:cNvSpPr/>
          <p:nvPr/>
        </p:nvSpPr>
        <p:spPr>
          <a:xfrm>
            <a:off x="363468" y="1421032"/>
            <a:ext cx="6775145" cy="4574295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2F91FF0-F517-4400-BF94-C40CAF177CCE}"/>
              </a:ext>
            </a:extLst>
          </p:cNvPr>
          <p:cNvSpPr/>
          <p:nvPr/>
        </p:nvSpPr>
        <p:spPr>
          <a:xfrm>
            <a:off x="496208" y="2894331"/>
            <a:ext cx="1412297" cy="197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F971D41-289B-4999-8222-3180C6590FF6}"/>
              </a:ext>
            </a:extLst>
          </p:cNvPr>
          <p:cNvSpPr/>
          <p:nvPr/>
        </p:nvSpPr>
        <p:spPr>
          <a:xfrm>
            <a:off x="5206275" y="3414638"/>
            <a:ext cx="1260000" cy="197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D86FFBA-9AB6-498D-BB79-968C7BB45E6F}"/>
              </a:ext>
            </a:extLst>
          </p:cNvPr>
          <p:cNvSpPr/>
          <p:nvPr/>
        </p:nvSpPr>
        <p:spPr>
          <a:xfrm>
            <a:off x="1441689" y="3718774"/>
            <a:ext cx="4751505" cy="18755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CFE3135-B2FE-409A-BF0D-D2462494558C}"/>
              </a:ext>
            </a:extLst>
          </p:cNvPr>
          <p:cNvGrpSpPr/>
          <p:nvPr/>
        </p:nvGrpSpPr>
        <p:grpSpPr>
          <a:xfrm>
            <a:off x="5933304" y="4372670"/>
            <a:ext cx="650240" cy="635178"/>
            <a:chOff x="8141343" y="3613141"/>
            <a:chExt cx="650240" cy="63517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4C97489E-C1C4-4375-8DFF-6A93E45D71E4}"/>
                </a:ext>
              </a:extLst>
            </p:cNvPr>
            <p:cNvSpPr/>
            <p:nvPr/>
          </p:nvSpPr>
          <p:spPr>
            <a:xfrm>
              <a:off x="8141343" y="3657601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: вниз 29">
              <a:extLst>
                <a:ext uri="{FF2B5EF4-FFF2-40B4-BE49-F238E27FC236}">
                  <a16:creationId xmlns:a16="http://schemas.microsoft.com/office/drawing/2014/main" id="{37936B57-F4B4-441C-8716-0F45FC1B1805}"/>
                </a:ext>
              </a:extLst>
            </p:cNvPr>
            <p:cNvSpPr/>
            <p:nvPr/>
          </p:nvSpPr>
          <p:spPr>
            <a:xfrm rot="8711817">
              <a:off x="8235351" y="3613141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65CBEB-2A01-47F6-8AF4-E21507A53B96}"/>
                </a:ext>
              </a:extLst>
            </p:cNvPr>
            <p:cNvSpPr txBox="1"/>
            <p:nvPr/>
          </p:nvSpPr>
          <p:spPr>
            <a:xfrm>
              <a:off x="8316416" y="378903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C781585-6C68-4906-8561-E0541A675B27}"/>
              </a:ext>
            </a:extLst>
          </p:cNvPr>
          <p:cNvSpPr/>
          <p:nvPr/>
        </p:nvSpPr>
        <p:spPr>
          <a:xfrm>
            <a:off x="4214930" y="4130607"/>
            <a:ext cx="1813800" cy="1875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8471AC1-4427-4F8B-860F-947EE29726FB}"/>
              </a:ext>
            </a:extLst>
          </p:cNvPr>
          <p:cNvGrpSpPr/>
          <p:nvPr/>
        </p:nvGrpSpPr>
        <p:grpSpPr>
          <a:xfrm>
            <a:off x="2403224" y="4887122"/>
            <a:ext cx="650240" cy="635178"/>
            <a:chOff x="8141343" y="3613141"/>
            <a:chExt cx="650240" cy="635178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50E0B0D2-9260-41BC-AAAD-C152948D8B2A}"/>
                </a:ext>
              </a:extLst>
            </p:cNvPr>
            <p:cNvSpPr/>
            <p:nvPr/>
          </p:nvSpPr>
          <p:spPr>
            <a:xfrm>
              <a:off x="8141343" y="3657601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вниз 29">
              <a:extLst>
                <a:ext uri="{FF2B5EF4-FFF2-40B4-BE49-F238E27FC236}">
                  <a16:creationId xmlns:a16="http://schemas.microsoft.com/office/drawing/2014/main" id="{1B1FCF53-6F85-48FF-A76C-0687855FD000}"/>
                </a:ext>
              </a:extLst>
            </p:cNvPr>
            <p:cNvSpPr/>
            <p:nvPr/>
          </p:nvSpPr>
          <p:spPr>
            <a:xfrm rot="8711817">
              <a:off x="8235351" y="3613141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02AD77-6BA4-41B9-A198-05A233476506}"/>
                </a:ext>
              </a:extLst>
            </p:cNvPr>
            <p:cNvSpPr txBox="1"/>
            <p:nvPr/>
          </p:nvSpPr>
          <p:spPr>
            <a:xfrm>
              <a:off x="8316416" y="378903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2C9CD6F-4B0B-4313-B561-BFDC727EF5FF}"/>
              </a:ext>
            </a:extLst>
          </p:cNvPr>
          <p:cNvSpPr/>
          <p:nvPr/>
        </p:nvSpPr>
        <p:spPr>
          <a:xfrm>
            <a:off x="634133" y="4652313"/>
            <a:ext cx="1813800" cy="1875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80307A65-F157-412D-95F9-90F3C142A2DD}"/>
              </a:ext>
            </a:extLst>
          </p:cNvPr>
          <p:cNvGrpSpPr/>
          <p:nvPr/>
        </p:nvGrpSpPr>
        <p:grpSpPr>
          <a:xfrm>
            <a:off x="7239367" y="1366487"/>
            <a:ext cx="4760541" cy="1015663"/>
            <a:chOff x="7487224" y="1302405"/>
            <a:chExt cx="3040959" cy="1015663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AC4610C1-7249-4EEA-A3E5-B4FE30A9FE65}"/>
                </a:ext>
              </a:extLst>
            </p:cNvPr>
            <p:cNvSpPr/>
            <p:nvPr/>
          </p:nvSpPr>
          <p:spPr>
            <a:xfrm>
              <a:off x="7487224" y="1356950"/>
              <a:ext cx="3040959" cy="95986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3EBAF1-C12E-4BFF-8D84-F54F1A99C5FF}"/>
                </a:ext>
              </a:extLst>
            </p:cNvPr>
            <p:cNvSpPr txBox="1"/>
            <p:nvPr/>
          </p:nvSpPr>
          <p:spPr>
            <a:xfrm>
              <a:off x="7647393" y="1302405"/>
              <a:ext cx="376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31EF0F-EBE0-45A0-B23E-EA644594FC7C}"/>
                </a:ext>
              </a:extLst>
            </p:cNvPr>
            <p:cNvSpPr txBox="1"/>
            <p:nvPr/>
          </p:nvSpPr>
          <p:spPr>
            <a:xfrm>
              <a:off x="8089345" y="1429911"/>
              <a:ext cx="2340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документе отражаем данные состояния пациента ежедневно, </a:t>
              </a:r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дальнейшем эти данные будут переданы в Федеральный регистр</a:t>
              </a:r>
            </a:p>
          </p:txBody>
        </p:sp>
      </p:grpSp>
      <p:sp>
        <p:nvSpPr>
          <p:cNvPr id="53" name="Номер слайда 10">
            <a:extLst>
              <a:ext uri="{FF2B5EF4-FFF2-40B4-BE49-F238E27FC236}">
                <a16:creationId xmlns:a16="http://schemas.microsoft.com/office/drawing/2014/main" id="{92CF1768-B069-40A5-A92E-AB70FAA05BD2}"/>
              </a:ext>
            </a:extLst>
          </p:cNvPr>
          <p:cNvSpPr txBox="1">
            <a:spLocks/>
          </p:cNvSpPr>
          <p:nvPr/>
        </p:nvSpPr>
        <p:spPr>
          <a:xfrm>
            <a:off x="9306201" y="63947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6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2F7FAF-6DAC-3B4D-8894-E9E6058D0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b="10358"/>
          <a:stretch/>
        </p:blipFill>
        <p:spPr>
          <a:xfrm>
            <a:off x="588375" y="2726526"/>
            <a:ext cx="4313234" cy="123660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509632" y="515801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Перевод пациента внутри учреждения</a:t>
            </a:r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188007" y="2446787"/>
            <a:ext cx="4572000" cy="490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меню «Данные пациента»</a:t>
            </a:r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1D0E37-A874-2F4E-AFCF-5B2012F96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9" y="1371684"/>
            <a:ext cx="6170668" cy="120219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2EEE04-D498-4D9F-912A-3724AB306302}"/>
              </a:ext>
            </a:extLst>
          </p:cNvPr>
          <p:cNvGrpSpPr/>
          <p:nvPr/>
        </p:nvGrpSpPr>
        <p:grpSpPr>
          <a:xfrm>
            <a:off x="1316877" y="2007637"/>
            <a:ext cx="811652" cy="590718"/>
            <a:chOff x="1316877" y="1911940"/>
            <a:chExt cx="811652" cy="590718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1478289" y="191194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 flipH="1">
              <a:off x="1656923" y="2064591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5400000">
              <a:off x="1408220" y="2062183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4123402-BC97-48DA-9242-B59F4E129AD7}"/>
              </a:ext>
            </a:extLst>
          </p:cNvPr>
          <p:cNvGrpSpPr/>
          <p:nvPr/>
        </p:nvGrpSpPr>
        <p:grpSpPr>
          <a:xfrm>
            <a:off x="5393864" y="1664647"/>
            <a:ext cx="738062" cy="590718"/>
            <a:chOff x="6447216" y="2111893"/>
            <a:chExt cx="738062" cy="59071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5A696C7-1742-C34F-ACB0-90D77750E7D2}"/>
                </a:ext>
              </a:extLst>
            </p:cNvPr>
            <p:cNvSpPr/>
            <p:nvPr/>
          </p:nvSpPr>
          <p:spPr>
            <a:xfrm>
              <a:off x="6607958" y="2111893"/>
              <a:ext cx="57732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BC7C31-11DA-FA46-9797-FAEA654E071E}"/>
                </a:ext>
              </a:extLst>
            </p:cNvPr>
            <p:cNvSpPr txBox="1"/>
            <p:nvPr/>
          </p:nvSpPr>
          <p:spPr>
            <a:xfrm flipH="1">
              <a:off x="6756512" y="2206769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:a16="http://schemas.microsoft.com/office/drawing/2014/main" id="{21C2D4D6-1C63-1244-B661-F0F3F7169307}"/>
                </a:ext>
              </a:extLst>
            </p:cNvPr>
            <p:cNvSpPr/>
            <p:nvPr/>
          </p:nvSpPr>
          <p:spPr>
            <a:xfrm rot="5232299">
              <a:off x="6538559" y="2241902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475A80D4-8458-D24F-8036-AA65863BC5F1}"/>
              </a:ext>
            </a:extLst>
          </p:cNvPr>
          <p:cNvSpPr/>
          <p:nvPr/>
        </p:nvSpPr>
        <p:spPr>
          <a:xfrm>
            <a:off x="7188007" y="3069689"/>
            <a:ext cx="4572000" cy="4560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«Перевод пациента в другое отделение»</a:t>
            </a: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159F83B-D5D9-F241-A64D-4F9EA2038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5" y="4206994"/>
            <a:ext cx="6334956" cy="2240773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D143227-2883-7047-90E8-55FCB6A0B5D1}"/>
              </a:ext>
            </a:extLst>
          </p:cNvPr>
          <p:cNvGrpSpPr/>
          <p:nvPr/>
        </p:nvGrpSpPr>
        <p:grpSpPr>
          <a:xfrm>
            <a:off x="1235623" y="3170912"/>
            <a:ext cx="726274" cy="590718"/>
            <a:chOff x="8124048" y="3696646"/>
            <a:chExt cx="726274" cy="590718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20671850-684A-2F48-9666-80B67956EF91}"/>
                </a:ext>
              </a:extLst>
            </p:cNvPr>
            <p:cNvSpPr/>
            <p:nvPr/>
          </p:nvSpPr>
          <p:spPr>
            <a:xfrm>
              <a:off x="8200082" y="3696646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: вниз 29">
              <a:extLst>
                <a:ext uri="{FF2B5EF4-FFF2-40B4-BE49-F238E27FC236}">
                  <a16:creationId xmlns:a16="http://schemas.microsoft.com/office/drawing/2014/main" id="{606D6BFA-75E9-8C47-952E-72918B789529}"/>
                </a:ext>
              </a:extLst>
            </p:cNvPr>
            <p:cNvSpPr/>
            <p:nvPr/>
          </p:nvSpPr>
          <p:spPr>
            <a:xfrm rot="7475064">
              <a:off x="8169417" y="36934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982350-E074-1240-854B-52E204E9E1B0}"/>
                </a:ext>
              </a:extLst>
            </p:cNvPr>
            <p:cNvSpPr txBox="1"/>
            <p:nvPr/>
          </p:nvSpPr>
          <p:spPr>
            <a:xfrm>
              <a:off x="8377555" y="3839146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Прямоугольник: скругленные углы 15">
            <a:extLst>
              <a:ext uri="{FF2B5EF4-FFF2-40B4-BE49-F238E27FC236}">
                <a16:creationId xmlns:a16="http://schemas.microsoft.com/office/drawing/2014/main" id="{607A0564-8BFE-FA48-BB0C-2A532C959A3F}"/>
              </a:ext>
            </a:extLst>
          </p:cNvPr>
          <p:cNvSpPr/>
          <p:nvPr/>
        </p:nvSpPr>
        <p:spPr>
          <a:xfrm>
            <a:off x="7188007" y="3657861"/>
            <a:ext cx="4572000" cy="471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открывшемся окне нажимаем кнопку «Создать»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BECF3B6-E302-354F-9282-9D423F473571}"/>
              </a:ext>
            </a:extLst>
          </p:cNvPr>
          <p:cNvGrpSpPr/>
          <p:nvPr/>
        </p:nvGrpSpPr>
        <p:grpSpPr>
          <a:xfrm>
            <a:off x="6333719" y="5804961"/>
            <a:ext cx="650240" cy="591757"/>
            <a:chOff x="8100392" y="3601299"/>
            <a:chExt cx="650240" cy="590718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216C401-F0B5-4A4A-A425-053BC9B2C71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: вниз 29">
              <a:extLst>
                <a:ext uri="{FF2B5EF4-FFF2-40B4-BE49-F238E27FC236}">
                  <a16:creationId xmlns:a16="http://schemas.microsoft.com/office/drawing/2014/main" id="{73727F4A-A3F2-084C-9BB7-5F704C9635F5}"/>
                </a:ext>
              </a:extLst>
            </p:cNvPr>
            <p:cNvSpPr/>
            <p:nvPr/>
          </p:nvSpPr>
          <p:spPr>
            <a:xfrm rot="7475064">
              <a:off x="8169417" y="36934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30DA423-5128-F040-AEE7-AB4211051271}"/>
                </a:ext>
              </a:extLst>
            </p:cNvPr>
            <p:cNvSpPr txBox="1"/>
            <p:nvPr/>
          </p:nvSpPr>
          <p:spPr>
            <a:xfrm>
              <a:off x="8316416" y="378903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B4B501D-655C-784D-B45B-B03B1DE1A703}"/>
              </a:ext>
            </a:extLst>
          </p:cNvPr>
          <p:cNvGrpSpPr/>
          <p:nvPr/>
        </p:nvGrpSpPr>
        <p:grpSpPr>
          <a:xfrm>
            <a:off x="3214311" y="5442125"/>
            <a:ext cx="650240" cy="591757"/>
            <a:chOff x="8100392" y="3601299"/>
            <a:chExt cx="650240" cy="590718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AD7DD29F-3788-0442-8930-902E232FD72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: вниз 29">
              <a:extLst>
                <a:ext uri="{FF2B5EF4-FFF2-40B4-BE49-F238E27FC236}">
                  <a16:creationId xmlns:a16="http://schemas.microsoft.com/office/drawing/2014/main" id="{754AFA8C-5181-D04F-9DB1-2E66C1017A66}"/>
                </a:ext>
              </a:extLst>
            </p:cNvPr>
            <p:cNvSpPr/>
            <p:nvPr/>
          </p:nvSpPr>
          <p:spPr>
            <a:xfrm rot="8250946">
              <a:off x="8242092" y="3639760"/>
              <a:ext cx="162330" cy="2523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C9B1DF-9111-9B46-ABE8-C6CD3C096C7B}"/>
                </a:ext>
              </a:extLst>
            </p:cNvPr>
            <p:cNvSpPr txBox="1"/>
            <p:nvPr/>
          </p:nvSpPr>
          <p:spPr>
            <a:xfrm>
              <a:off x="8316416" y="378903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9" name="Прямоугольник: скругленные углы 15">
            <a:extLst>
              <a:ext uri="{FF2B5EF4-FFF2-40B4-BE49-F238E27FC236}">
                <a16:creationId xmlns:a16="http://schemas.microsoft.com/office/drawing/2014/main" id="{E4E7D495-113C-CC4D-9D26-C1E7E773DB7A}"/>
              </a:ext>
            </a:extLst>
          </p:cNvPr>
          <p:cNvSpPr/>
          <p:nvPr/>
        </p:nvSpPr>
        <p:spPr>
          <a:xfrm>
            <a:off x="7188007" y="4261429"/>
            <a:ext cx="4572000" cy="574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дату и время перевода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умолчанию установлено системное время)</a:t>
            </a:r>
          </a:p>
        </p:txBody>
      </p:sp>
      <p:sp>
        <p:nvSpPr>
          <p:cNvPr id="50" name="Прямоугольник: скругленные углы 15">
            <a:extLst>
              <a:ext uri="{FF2B5EF4-FFF2-40B4-BE49-F238E27FC236}">
                <a16:creationId xmlns:a16="http://schemas.microsoft.com/office/drawing/2014/main" id="{F8F2060E-4F1C-8549-AADE-FE4E05675721}"/>
              </a:ext>
            </a:extLst>
          </p:cNvPr>
          <p:cNvSpPr/>
          <p:nvPr/>
        </p:nvSpPr>
        <p:spPr>
          <a:xfrm>
            <a:off x="7188007" y="4967839"/>
            <a:ext cx="4572000" cy="407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пациента, которого переводим</a:t>
            </a:r>
          </a:p>
        </p:txBody>
      </p:sp>
      <p:sp>
        <p:nvSpPr>
          <p:cNvPr id="51" name="Прямоугольник: скругленные углы 15">
            <a:extLst>
              <a:ext uri="{FF2B5EF4-FFF2-40B4-BE49-F238E27FC236}">
                <a16:creationId xmlns:a16="http://schemas.microsoft.com/office/drawing/2014/main" id="{1BBF3216-AE28-E744-A323-37B08C6E041B}"/>
              </a:ext>
            </a:extLst>
          </p:cNvPr>
          <p:cNvSpPr/>
          <p:nvPr/>
        </p:nvSpPr>
        <p:spPr>
          <a:xfrm>
            <a:off x="7188007" y="5507699"/>
            <a:ext cx="4572000" cy="388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койку, на которую переводим пациента</a:t>
            </a:r>
          </a:p>
        </p:txBody>
      </p:sp>
      <p:sp>
        <p:nvSpPr>
          <p:cNvPr id="52" name="Прямоугольник: скругленные углы 15">
            <a:extLst>
              <a:ext uri="{FF2B5EF4-FFF2-40B4-BE49-F238E27FC236}">
                <a16:creationId xmlns:a16="http://schemas.microsoft.com/office/drawing/2014/main" id="{C95FF157-3C33-A14D-8607-0CD00F60B4F6}"/>
              </a:ext>
            </a:extLst>
          </p:cNvPr>
          <p:cNvSpPr/>
          <p:nvPr/>
        </p:nvSpPr>
        <p:spPr>
          <a:xfrm>
            <a:off x="7188007" y="6028387"/>
            <a:ext cx="4572000" cy="407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«Провести и закрыть»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30F2525-0D98-4E1B-94A8-E19D8D45FC94}"/>
              </a:ext>
            </a:extLst>
          </p:cNvPr>
          <p:cNvSpPr/>
          <p:nvPr/>
        </p:nvSpPr>
        <p:spPr>
          <a:xfrm>
            <a:off x="523144" y="1347203"/>
            <a:ext cx="6470679" cy="1226671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D1C705A-C35D-4B9E-A9B0-6C96E12A42E5}"/>
              </a:ext>
            </a:extLst>
          </p:cNvPr>
          <p:cNvSpPr/>
          <p:nvPr/>
        </p:nvSpPr>
        <p:spPr>
          <a:xfrm>
            <a:off x="509632" y="2716820"/>
            <a:ext cx="4494362" cy="1270790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E277CC3-D5D7-4587-A4CE-0B0BB274594E}"/>
              </a:ext>
            </a:extLst>
          </p:cNvPr>
          <p:cNvSpPr/>
          <p:nvPr/>
        </p:nvSpPr>
        <p:spPr>
          <a:xfrm>
            <a:off x="513279" y="4067731"/>
            <a:ext cx="6470680" cy="2349004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AE224C3-9612-4582-AA1C-04BB229F3FDA}"/>
              </a:ext>
            </a:extLst>
          </p:cNvPr>
          <p:cNvSpPr/>
          <p:nvPr/>
        </p:nvSpPr>
        <p:spPr>
          <a:xfrm>
            <a:off x="538567" y="1986337"/>
            <a:ext cx="673400" cy="538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DE8B173-B982-4A0B-AA47-41844E7F3DDB}"/>
              </a:ext>
            </a:extLst>
          </p:cNvPr>
          <p:cNvSpPr/>
          <p:nvPr/>
        </p:nvSpPr>
        <p:spPr>
          <a:xfrm>
            <a:off x="4419817" y="1869173"/>
            <a:ext cx="864000" cy="18681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1BF6830-0608-4201-9113-FB67F679BAED}"/>
              </a:ext>
            </a:extLst>
          </p:cNvPr>
          <p:cNvSpPr/>
          <p:nvPr/>
        </p:nvSpPr>
        <p:spPr>
          <a:xfrm>
            <a:off x="567428" y="3045099"/>
            <a:ext cx="608221" cy="16790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E05F97FF-D258-4C46-8689-10BDE1FD2F62}"/>
              </a:ext>
            </a:extLst>
          </p:cNvPr>
          <p:cNvSpPr/>
          <p:nvPr/>
        </p:nvSpPr>
        <p:spPr>
          <a:xfrm>
            <a:off x="616755" y="4489759"/>
            <a:ext cx="1372080" cy="201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EB81600-235A-4E8C-BA69-8BD3D427AF2F}"/>
              </a:ext>
            </a:extLst>
          </p:cNvPr>
          <p:cNvGrpSpPr/>
          <p:nvPr/>
        </p:nvGrpSpPr>
        <p:grpSpPr>
          <a:xfrm>
            <a:off x="2092311" y="4275828"/>
            <a:ext cx="811652" cy="590718"/>
            <a:chOff x="1316877" y="1911940"/>
            <a:chExt cx="811652" cy="590718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832DBD8A-3245-473A-A0D5-81D2113F42F4}"/>
                </a:ext>
              </a:extLst>
            </p:cNvPr>
            <p:cNvSpPr/>
            <p:nvPr/>
          </p:nvSpPr>
          <p:spPr>
            <a:xfrm>
              <a:off x="1478289" y="191194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C8F6C8D-2CB0-4301-A2DA-A25E0E47AA0D}"/>
                </a:ext>
              </a:extLst>
            </p:cNvPr>
            <p:cNvSpPr txBox="1"/>
            <p:nvPr/>
          </p:nvSpPr>
          <p:spPr>
            <a:xfrm flipH="1">
              <a:off x="1656923" y="2064591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1" name="Стрелка: вниз 29">
              <a:extLst>
                <a:ext uri="{FF2B5EF4-FFF2-40B4-BE49-F238E27FC236}">
                  <a16:creationId xmlns:a16="http://schemas.microsoft.com/office/drawing/2014/main" id="{B43C1749-C369-438A-A426-73427C5C8B01}"/>
                </a:ext>
              </a:extLst>
            </p:cNvPr>
            <p:cNvSpPr/>
            <p:nvPr/>
          </p:nvSpPr>
          <p:spPr>
            <a:xfrm rot="5400000">
              <a:off x="1408220" y="2062183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6879A5EF-1B6D-4DBE-B971-1AC284D44649}"/>
              </a:ext>
            </a:extLst>
          </p:cNvPr>
          <p:cNvSpPr/>
          <p:nvPr/>
        </p:nvSpPr>
        <p:spPr>
          <a:xfrm>
            <a:off x="1412746" y="4883108"/>
            <a:ext cx="1245394" cy="2126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D783836-D553-496C-9F8A-351E57EBAD45}"/>
              </a:ext>
            </a:extLst>
          </p:cNvPr>
          <p:cNvGrpSpPr/>
          <p:nvPr/>
        </p:nvGrpSpPr>
        <p:grpSpPr>
          <a:xfrm>
            <a:off x="2867473" y="4670798"/>
            <a:ext cx="811652" cy="590718"/>
            <a:chOff x="1316877" y="1911940"/>
            <a:chExt cx="811652" cy="590718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72DA5F0B-5586-44AC-8D60-DFDFDA467984}"/>
                </a:ext>
              </a:extLst>
            </p:cNvPr>
            <p:cNvSpPr/>
            <p:nvPr/>
          </p:nvSpPr>
          <p:spPr>
            <a:xfrm>
              <a:off x="1478289" y="191194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0ABE1B-3215-43F6-BF17-441191435F13}"/>
                </a:ext>
              </a:extLst>
            </p:cNvPr>
            <p:cNvSpPr txBox="1"/>
            <p:nvPr/>
          </p:nvSpPr>
          <p:spPr>
            <a:xfrm flipH="1">
              <a:off x="1656923" y="2064591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6" name="Стрелка: вниз 29">
              <a:extLst>
                <a:ext uri="{FF2B5EF4-FFF2-40B4-BE49-F238E27FC236}">
                  <a16:creationId xmlns:a16="http://schemas.microsoft.com/office/drawing/2014/main" id="{10F0F224-0FC2-45D5-905B-90B4DF820D4D}"/>
                </a:ext>
              </a:extLst>
            </p:cNvPr>
            <p:cNvSpPr/>
            <p:nvPr/>
          </p:nvSpPr>
          <p:spPr>
            <a:xfrm rot="5400000">
              <a:off x="1408220" y="2062183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44303A6-3064-456B-B4BB-D9CB687C5F25}"/>
              </a:ext>
            </a:extLst>
          </p:cNvPr>
          <p:cNvSpPr/>
          <p:nvPr/>
        </p:nvSpPr>
        <p:spPr>
          <a:xfrm>
            <a:off x="1453062" y="5274883"/>
            <a:ext cx="1879368" cy="1975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26ADAE65-67EE-4691-A3C0-2673EDDC1E27}"/>
              </a:ext>
            </a:extLst>
          </p:cNvPr>
          <p:cNvSpPr/>
          <p:nvPr/>
        </p:nvSpPr>
        <p:spPr>
          <a:xfrm>
            <a:off x="4484393" y="5667473"/>
            <a:ext cx="1872000" cy="1975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A6C7564-4D95-4BA5-9158-09948A6B5560}"/>
              </a:ext>
            </a:extLst>
          </p:cNvPr>
          <p:cNvGrpSpPr/>
          <p:nvPr/>
        </p:nvGrpSpPr>
        <p:grpSpPr>
          <a:xfrm>
            <a:off x="7188007" y="1302246"/>
            <a:ext cx="4537267" cy="1015663"/>
            <a:chOff x="7487224" y="1302405"/>
            <a:chExt cx="3040959" cy="1015663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D4840C01-81E2-461E-B204-E540C00EDF70}"/>
                </a:ext>
              </a:extLst>
            </p:cNvPr>
            <p:cNvSpPr/>
            <p:nvPr/>
          </p:nvSpPr>
          <p:spPr>
            <a:xfrm>
              <a:off x="7487224" y="1356950"/>
              <a:ext cx="3040959" cy="95986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7020BDC-732A-4A68-ABD6-21BFFC313A8B}"/>
                </a:ext>
              </a:extLst>
            </p:cNvPr>
            <p:cNvSpPr txBox="1"/>
            <p:nvPr/>
          </p:nvSpPr>
          <p:spPr>
            <a:xfrm>
              <a:off x="7647393" y="1302405"/>
              <a:ext cx="376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96F7298-E2B1-4F6E-87F7-41F104A2EA70}"/>
                </a:ext>
              </a:extLst>
            </p:cNvPr>
            <p:cNvSpPr txBox="1"/>
            <p:nvPr/>
          </p:nvSpPr>
          <p:spPr>
            <a:xfrm>
              <a:off x="8089345" y="1429911"/>
              <a:ext cx="2340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документе отражаем данные состояния пациента ежедневно, </a:t>
              </a:r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дальнейшем эти данные будут переданы в Федеральный регистр</a:t>
              </a:r>
            </a:p>
          </p:txBody>
        </p:sp>
      </p:grpSp>
      <p:sp>
        <p:nvSpPr>
          <p:cNvPr id="73" name="Номер слайда 10">
            <a:extLst>
              <a:ext uri="{FF2B5EF4-FFF2-40B4-BE49-F238E27FC236}">
                <a16:creationId xmlns:a16="http://schemas.microsoft.com/office/drawing/2014/main" id="{2C18C5CC-44C9-4D54-808E-A4113DF3A978}"/>
              </a:ext>
            </a:extLst>
          </p:cNvPr>
          <p:cNvSpPr txBox="1">
            <a:spLocks/>
          </p:cNvSpPr>
          <p:nvPr/>
        </p:nvSpPr>
        <p:spPr>
          <a:xfrm>
            <a:off x="9306201" y="63947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00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369167" y="51638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Выписка пациента из стационара</a:t>
            </a:r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686389" y="1261637"/>
            <a:ext cx="1807675" cy="1015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меню «Данные пациента»</a:t>
            </a:r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1D0E37-A874-2F4E-AFCF-5B2012F96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7" y="1327751"/>
            <a:ext cx="5757029" cy="1149643"/>
          </a:xfrm>
          <a:prstGeom prst="rect">
            <a:avLst/>
          </a:prstGeom>
        </p:spPr>
      </p:pic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475A80D4-8458-D24F-8036-AA65863BC5F1}"/>
              </a:ext>
            </a:extLst>
          </p:cNvPr>
          <p:cNvSpPr/>
          <p:nvPr/>
        </p:nvSpPr>
        <p:spPr>
          <a:xfrm>
            <a:off x="6686389" y="2386168"/>
            <a:ext cx="2199707" cy="5907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«Выписка пациента из стационара»</a:t>
            </a:r>
          </a:p>
        </p:txBody>
      </p:sp>
      <p:sp>
        <p:nvSpPr>
          <p:cNvPr id="29" name="Прямоугольник: скругленные углы 15">
            <a:extLst>
              <a:ext uri="{FF2B5EF4-FFF2-40B4-BE49-F238E27FC236}">
                <a16:creationId xmlns:a16="http://schemas.microsoft.com/office/drawing/2014/main" id="{607A0564-8BFE-FA48-BB0C-2A532C959A3F}"/>
              </a:ext>
            </a:extLst>
          </p:cNvPr>
          <p:cNvSpPr/>
          <p:nvPr/>
        </p:nvSpPr>
        <p:spPr>
          <a:xfrm>
            <a:off x="9044095" y="2392004"/>
            <a:ext cx="2556829" cy="5907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открывшемся окне нажимаем кнопку «Создать»</a:t>
            </a:r>
          </a:p>
        </p:txBody>
      </p:sp>
      <p:sp>
        <p:nvSpPr>
          <p:cNvPr id="49" name="Прямоугольник: скругленные углы 15">
            <a:extLst>
              <a:ext uri="{FF2B5EF4-FFF2-40B4-BE49-F238E27FC236}">
                <a16:creationId xmlns:a16="http://schemas.microsoft.com/office/drawing/2014/main" id="{E4E7D495-113C-CC4D-9D26-C1E7E773DB7A}"/>
              </a:ext>
            </a:extLst>
          </p:cNvPr>
          <p:cNvSpPr/>
          <p:nvPr/>
        </p:nvSpPr>
        <p:spPr>
          <a:xfrm>
            <a:off x="6686388" y="3085754"/>
            <a:ext cx="4914535" cy="7181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дату и время выписки пациента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умолчанию установлено системное время)</a:t>
            </a:r>
          </a:p>
        </p:txBody>
      </p:sp>
      <p:sp>
        <p:nvSpPr>
          <p:cNvPr id="50" name="Прямоугольник: скругленные углы 15">
            <a:extLst>
              <a:ext uri="{FF2B5EF4-FFF2-40B4-BE49-F238E27FC236}">
                <a16:creationId xmlns:a16="http://schemas.microsoft.com/office/drawing/2014/main" id="{F8F2060E-4F1C-8549-AADE-FE4E05675721}"/>
              </a:ext>
            </a:extLst>
          </p:cNvPr>
          <p:cNvSpPr/>
          <p:nvPr/>
        </p:nvSpPr>
        <p:spPr>
          <a:xfrm>
            <a:off x="6686388" y="3912791"/>
            <a:ext cx="4914535" cy="803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пациента, которого выписываем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Заполняем МО, принимающую пациента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лечения</a:t>
            </a:r>
          </a:p>
        </p:txBody>
      </p:sp>
      <p:sp>
        <p:nvSpPr>
          <p:cNvPr id="51" name="Прямоугольник: скругленные углы 15">
            <a:extLst>
              <a:ext uri="{FF2B5EF4-FFF2-40B4-BE49-F238E27FC236}">
                <a16:creationId xmlns:a16="http://schemas.microsoft.com/office/drawing/2014/main" id="{1BBF3216-AE28-E744-A323-37B08C6E041B}"/>
              </a:ext>
            </a:extLst>
          </p:cNvPr>
          <p:cNvSpPr/>
          <p:nvPr/>
        </p:nvSpPr>
        <p:spPr>
          <a:xfrm>
            <a:off x="6686388" y="4824715"/>
            <a:ext cx="4914535" cy="537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«Записать» сохраняем документ</a:t>
            </a:r>
          </a:p>
        </p:txBody>
      </p:sp>
      <p:sp>
        <p:nvSpPr>
          <p:cNvPr id="52" name="Прямоугольник: скругленные углы 15">
            <a:extLst>
              <a:ext uri="{FF2B5EF4-FFF2-40B4-BE49-F238E27FC236}">
                <a16:creationId xmlns:a16="http://schemas.microsoft.com/office/drawing/2014/main" id="{C95FF157-3C33-A14D-8607-0CD00F60B4F6}"/>
              </a:ext>
            </a:extLst>
          </p:cNvPr>
          <p:cNvSpPr/>
          <p:nvPr/>
        </p:nvSpPr>
        <p:spPr>
          <a:xfrm>
            <a:off x="6686388" y="5471476"/>
            <a:ext cx="4914535" cy="1133893"/>
          </a:xfrm>
          <a:prstGeom prst="roundRect">
            <a:avLst>
              <a:gd name="adj" fmla="val 82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при отсутствии файла выписного  эпикриза – создаём в редакторе ИС «РЛПК» и прикрепляем, распечатываем и подписываем (см. следующий слайд)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при наличии файла выписного эпикриза из МИС МО – прикрепляем его к выписке (см. следующий слайд)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8212472-C546-1149-8D15-796C59400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2655873"/>
            <a:ext cx="5542275" cy="964191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E971371C-D2FE-45AA-850E-19CC2C278210}"/>
              </a:ext>
            </a:extLst>
          </p:cNvPr>
          <p:cNvSpPr/>
          <p:nvPr/>
        </p:nvSpPr>
        <p:spPr>
          <a:xfrm>
            <a:off x="433729" y="1260738"/>
            <a:ext cx="6094661" cy="1276427"/>
          </a:xfrm>
          <a:prstGeom prst="roundRect">
            <a:avLst>
              <a:gd name="adj" fmla="val 891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C5A9004A-5906-408C-A431-D4EC714FF44C}"/>
              </a:ext>
            </a:extLst>
          </p:cNvPr>
          <p:cNvSpPr/>
          <p:nvPr/>
        </p:nvSpPr>
        <p:spPr>
          <a:xfrm>
            <a:off x="433729" y="2634774"/>
            <a:ext cx="6094659" cy="1144413"/>
          </a:xfrm>
          <a:prstGeom prst="roundRect">
            <a:avLst>
              <a:gd name="adj" fmla="val 721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461ED97-497E-4973-9E7A-11AE30203C2E}"/>
              </a:ext>
            </a:extLst>
          </p:cNvPr>
          <p:cNvSpPr/>
          <p:nvPr/>
        </p:nvSpPr>
        <p:spPr>
          <a:xfrm>
            <a:off x="542608" y="1902572"/>
            <a:ext cx="673400" cy="538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8F12170-DDCD-4CEA-9D34-AE88CA8DCDE6}"/>
              </a:ext>
            </a:extLst>
          </p:cNvPr>
          <p:cNvGrpSpPr/>
          <p:nvPr/>
        </p:nvGrpSpPr>
        <p:grpSpPr>
          <a:xfrm>
            <a:off x="1341063" y="1834898"/>
            <a:ext cx="811652" cy="590718"/>
            <a:chOff x="1316877" y="1911940"/>
            <a:chExt cx="811652" cy="590718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AAA9BB0-17F7-4753-ABB9-6A489E1B81E7}"/>
                </a:ext>
              </a:extLst>
            </p:cNvPr>
            <p:cNvSpPr/>
            <p:nvPr/>
          </p:nvSpPr>
          <p:spPr>
            <a:xfrm>
              <a:off x="1478289" y="191194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BBAE62-0A92-40B5-B21E-244BB3A94D66}"/>
                </a:ext>
              </a:extLst>
            </p:cNvPr>
            <p:cNvSpPr txBox="1"/>
            <p:nvPr/>
          </p:nvSpPr>
          <p:spPr>
            <a:xfrm flipH="1">
              <a:off x="1656923" y="2064591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2" name="Стрелка: вниз 29">
              <a:extLst>
                <a:ext uri="{FF2B5EF4-FFF2-40B4-BE49-F238E27FC236}">
                  <a16:creationId xmlns:a16="http://schemas.microsoft.com/office/drawing/2014/main" id="{065E1357-8CBC-45E8-A7F5-0ABE54DCA55C}"/>
                </a:ext>
              </a:extLst>
            </p:cNvPr>
            <p:cNvSpPr/>
            <p:nvPr/>
          </p:nvSpPr>
          <p:spPr>
            <a:xfrm rot="5400000">
              <a:off x="1408220" y="2062183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605988DC-4BC4-4243-9AAE-B38E172A74BD}"/>
              </a:ext>
            </a:extLst>
          </p:cNvPr>
          <p:cNvSpPr/>
          <p:nvPr/>
        </p:nvSpPr>
        <p:spPr>
          <a:xfrm>
            <a:off x="606406" y="2995108"/>
            <a:ext cx="603242" cy="21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9F8E096-72ED-49B8-BBFF-BD4ACAA8708F}"/>
              </a:ext>
            </a:extLst>
          </p:cNvPr>
          <p:cNvGrpSpPr/>
          <p:nvPr/>
        </p:nvGrpSpPr>
        <p:grpSpPr>
          <a:xfrm>
            <a:off x="1349342" y="2805712"/>
            <a:ext cx="811652" cy="590718"/>
            <a:chOff x="1316877" y="1911940"/>
            <a:chExt cx="811652" cy="59071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7AFBAA1C-792F-43AE-90F6-E38231312B47}"/>
                </a:ext>
              </a:extLst>
            </p:cNvPr>
            <p:cNvSpPr/>
            <p:nvPr/>
          </p:nvSpPr>
          <p:spPr>
            <a:xfrm>
              <a:off x="1478289" y="191194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CE626C2-46FB-4805-817F-15040935461E}"/>
                </a:ext>
              </a:extLst>
            </p:cNvPr>
            <p:cNvSpPr txBox="1"/>
            <p:nvPr/>
          </p:nvSpPr>
          <p:spPr>
            <a:xfrm flipH="1">
              <a:off x="1656923" y="2064591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7" name="Стрелка: вниз 29">
              <a:extLst>
                <a:ext uri="{FF2B5EF4-FFF2-40B4-BE49-F238E27FC236}">
                  <a16:creationId xmlns:a16="http://schemas.microsoft.com/office/drawing/2014/main" id="{F4FFE6F1-796D-4446-8334-25A40B89A4E0}"/>
                </a:ext>
              </a:extLst>
            </p:cNvPr>
            <p:cNvSpPr/>
            <p:nvPr/>
          </p:nvSpPr>
          <p:spPr>
            <a:xfrm rot="5400000">
              <a:off x="1408220" y="2062183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32820EB2-78B1-4965-9212-FAF43DE89455}"/>
              </a:ext>
            </a:extLst>
          </p:cNvPr>
          <p:cNvSpPr/>
          <p:nvPr/>
        </p:nvSpPr>
        <p:spPr>
          <a:xfrm>
            <a:off x="4174476" y="1802791"/>
            <a:ext cx="828000" cy="180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F15F249E-C4CC-4DC8-897D-0F62CA4C3A9A}"/>
              </a:ext>
            </a:extLst>
          </p:cNvPr>
          <p:cNvGrpSpPr/>
          <p:nvPr/>
        </p:nvGrpSpPr>
        <p:grpSpPr>
          <a:xfrm>
            <a:off x="5215537" y="1597432"/>
            <a:ext cx="811652" cy="590718"/>
            <a:chOff x="1316877" y="1911940"/>
            <a:chExt cx="811652" cy="59071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DC834F6-4B11-4244-A2ED-0690961A0E76}"/>
                </a:ext>
              </a:extLst>
            </p:cNvPr>
            <p:cNvSpPr/>
            <p:nvPr/>
          </p:nvSpPr>
          <p:spPr>
            <a:xfrm>
              <a:off x="1478289" y="191194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6378EDB-2BCF-4D55-B21E-8DB90BF7E042}"/>
                </a:ext>
              </a:extLst>
            </p:cNvPr>
            <p:cNvSpPr txBox="1"/>
            <p:nvPr/>
          </p:nvSpPr>
          <p:spPr>
            <a:xfrm flipH="1">
              <a:off x="1656923" y="2064591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2" name="Стрелка: вниз 29">
              <a:extLst>
                <a:ext uri="{FF2B5EF4-FFF2-40B4-BE49-F238E27FC236}">
                  <a16:creationId xmlns:a16="http://schemas.microsoft.com/office/drawing/2014/main" id="{AA6F8A9A-1095-4DBA-A659-9E33EDB8B7E1}"/>
                </a:ext>
              </a:extLst>
            </p:cNvPr>
            <p:cNvSpPr/>
            <p:nvPr/>
          </p:nvSpPr>
          <p:spPr>
            <a:xfrm rot="5400000">
              <a:off x="1408220" y="2062183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5F897DB-3500-4331-A627-4F01F1B92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8" y="3978112"/>
            <a:ext cx="5534025" cy="2752306"/>
          </a:xfrm>
          <a:prstGeom prst="rect">
            <a:avLst/>
          </a:prstGeom>
        </p:spPr>
      </p:pic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2D2D1EB3-F97A-4D27-BC22-20AFC2971DD6}"/>
              </a:ext>
            </a:extLst>
          </p:cNvPr>
          <p:cNvSpPr/>
          <p:nvPr/>
        </p:nvSpPr>
        <p:spPr>
          <a:xfrm>
            <a:off x="433729" y="3876796"/>
            <a:ext cx="6094661" cy="2712038"/>
          </a:xfrm>
          <a:prstGeom prst="roundRect">
            <a:avLst>
              <a:gd name="adj" fmla="val 307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1E9874AE-9229-49D8-B75D-60FB4A670966}"/>
              </a:ext>
            </a:extLst>
          </p:cNvPr>
          <p:cNvGrpSpPr/>
          <p:nvPr/>
        </p:nvGrpSpPr>
        <p:grpSpPr>
          <a:xfrm>
            <a:off x="3827830" y="4923469"/>
            <a:ext cx="610068" cy="464636"/>
            <a:chOff x="7965491" y="3727381"/>
            <a:chExt cx="610068" cy="464636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263BBF64-FE9D-49E9-A771-0897BBFB0BE9}"/>
                </a:ext>
              </a:extLst>
            </p:cNvPr>
            <p:cNvSpPr/>
            <p:nvPr/>
          </p:nvSpPr>
          <p:spPr>
            <a:xfrm>
              <a:off x="8100392" y="3727381"/>
              <a:ext cx="475167" cy="4646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трелка: вниз 29">
              <a:extLst>
                <a:ext uri="{FF2B5EF4-FFF2-40B4-BE49-F238E27FC236}">
                  <a16:creationId xmlns:a16="http://schemas.microsoft.com/office/drawing/2014/main" id="{DC5F4BCC-6C45-46F3-A3E8-8E475B9A47E6}"/>
                </a:ext>
              </a:extLst>
            </p:cNvPr>
            <p:cNvSpPr/>
            <p:nvPr/>
          </p:nvSpPr>
          <p:spPr>
            <a:xfrm rot="4938789">
              <a:off x="8010860" y="3858871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8018C38-F8D5-454F-9B15-0E4E3270BD30}"/>
                </a:ext>
              </a:extLst>
            </p:cNvPr>
            <p:cNvSpPr txBox="1"/>
            <p:nvPr/>
          </p:nvSpPr>
          <p:spPr>
            <a:xfrm>
              <a:off x="8203559" y="3779136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4FE28BB0-AAB9-4C47-A1D0-800E832C7C6E}"/>
              </a:ext>
            </a:extLst>
          </p:cNvPr>
          <p:cNvSpPr/>
          <p:nvPr/>
        </p:nvSpPr>
        <p:spPr>
          <a:xfrm>
            <a:off x="2543693" y="5174264"/>
            <a:ext cx="1207945" cy="180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D1757A1-A3B4-4EFD-8D20-558E6D16906C}"/>
              </a:ext>
            </a:extLst>
          </p:cNvPr>
          <p:cNvSpPr/>
          <p:nvPr/>
        </p:nvSpPr>
        <p:spPr>
          <a:xfrm>
            <a:off x="2543693" y="5411646"/>
            <a:ext cx="2916000" cy="876801"/>
          </a:xfrm>
          <a:prstGeom prst="roundRect">
            <a:avLst>
              <a:gd name="adj" fmla="val 454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3F60881D-2500-44FC-80D8-D931535A1F59}"/>
              </a:ext>
            </a:extLst>
          </p:cNvPr>
          <p:cNvGrpSpPr/>
          <p:nvPr/>
        </p:nvGrpSpPr>
        <p:grpSpPr>
          <a:xfrm>
            <a:off x="5539030" y="4994840"/>
            <a:ext cx="785141" cy="590718"/>
            <a:chOff x="7965491" y="3601299"/>
            <a:chExt cx="785141" cy="590718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A1C8EBE8-70B1-46BB-914D-38250079D2DC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трелка: вниз 29">
              <a:extLst>
                <a:ext uri="{FF2B5EF4-FFF2-40B4-BE49-F238E27FC236}">
                  <a16:creationId xmlns:a16="http://schemas.microsoft.com/office/drawing/2014/main" id="{633158E4-2E8F-4D95-8F1A-64C0B2BBE4C5}"/>
                </a:ext>
              </a:extLst>
            </p:cNvPr>
            <p:cNvSpPr/>
            <p:nvPr/>
          </p:nvSpPr>
          <p:spPr>
            <a:xfrm rot="4938789">
              <a:off x="8010860" y="3858871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48FB00E-BC93-40C6-8D8D-3343F9B27192}"/>
                </a:ext>
              </a:extLst>
            </p:cNvPr>
            <p:cNvSpPr txBox="1"/>
            <p:nvPr/>
          </p:nvSpPr>
          <p:spPr>
            <a:xfrm>
              <a:off x="8275464" y="3727381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5A676A68-5BEC-46B4-AC79-86B88C031FA1}"/>
              </a:ext>
            </a:extLst>
          </p:cNvPr>
          <p:cNvSpPr/>
          <p:nvPr/>
        </p:nvSpPr>
        <p:spPr>
          <a:xfrm>
            <a:off x="2013022" y="4727171"/>
            <a:ext cx="698304" cy="1902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790C426D-04B5-4840-BD19-2ADA9C43B99D}"/>
              </a:ext>
            </a:extLst>
          </p:cNvPr>
          <p:cNvGrpSpPr/>
          <p:nvPr/>
        </p:nvGrpSpPr>
        <p:grpSpPr>
          <a:xfrm>
            <a:off x="1642506" y="5034429"/>
            <a:ext cx="650240" cy="707352"/>
            <a:chOff x="8100392" y="3484665"/>
            <a:chExt cx="650240" cy="707352"/>
          </a:xfrm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C60D86CA-36BD-4599-88F1-5AEBD66C14AE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трелка: вниз 29">
              <a:extLst>
                <a:ext uri="{FF2B5EF4-FFF2-40B4-BE49-F238E27FC236}">
                  <a16:creationId xmlns:a16="http://schemas.microsoft.com/office/drawing/2014/main" id="{A6494CAB-DC57-4A8C-AA96-879010B822AD}"/>
                </a:ext>
              </a:extLst>
            </p:cNvPr>
            <p:cNvSpPr/>
            <p:nvPr/>
          </p:nvSpPr>
          <p:spPr>
            <a:xfrm rot="11082940">
              <a:off x="8370413" y="3484665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E1D8E53-8A8F-4200-96EA-DD5A2D2A43F9}"/>
                </a:ext>
              </a:extLst>
            </p:cNvPr>
            <p:cNvSpPr txBox="1"/>
            <p:nvPr/>
          </p:nvSpPr>
          <p:spPr>
            <a:xfrm>
              <a:off x="8275464" y="3727381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A546BD38-DB65-4113-A2ED-FA559B9A86AA}"/>
              </a:ext>
            </a:extLst>
          </p:cNvPr>
          <p:cNvSpPr/>
          <p:nvPr/>
        </p:nvSpPr>
        <p:spPr>
          <a:xfrm>
            <a:off x="3581487" y="4726771"/>
            <a:ext cx="1522141" cy="1731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738F06E3-850F-4124-96E3-B1208CA65C90}"/>
              </a:ext>
            </a:extLst>
          </p:cNvPr>
          <p:cNvGrpSpPr/>
          <p:nvPr/>
        </p:nvGrpSpPr>
        <p:grpSpPr>
          <a:xfrm>
            <a:off x="5142866" y="4290905"/>
            <a:ext cx="857834" cy="590718"/>
            <a:chOff x="7965491" y="3601299"/>
            <a:chExt cx="857834" cy="590718"/>
          </a:xfrm>
        </p:grpSpPr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E90FAB9F-6E0F-407F-A656-B446BD425FF2}"/>
                </a:ext>
              </a:extLst>
            </p:cNvPr>
            <p:cNvSpPr/>
            <p:nvPr/>
          </p:nvSpPr>
          <p:spPr>
            <a:xfrm>
              <a:off x="8173085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трелка: вниз 29">
              <a:extLst>
                <a:ext uri="{FF2B5EF4-FFF2-40B4-BE49-F238E27FC236}">
                  <a16:creationId xmlns:a16="http://schemas.microsoft.com/office/drawing/2014/main" id="{B08496E5-D09F-4753-B0D2-8C065333DD86}"/>
                </a:ext>
              </a:extLst>
            </p:cNvPr>
            <p:cNvSpPr/>
            <p:nvPr/>
          </p:nvSpPr>
          <p:spPr>
            <a:xfrm rot="4938789">
              <a:off x="8010860" y="3858871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B5E3F9C-D3A0-4CAA-9F49-4A8E761FF0FA}"/>
                </a:ext>
              </a:extLst>
            </p:cNvPr>
            <p:cNvSpPr txBox="1"/>
            <p:nvPr/>
          </p:nvSpPr>
          <p:spPr>
            <a:xfrm>
              <a:off x="8275464" y="3727381"/>
              <a:ext cx="475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7а</a:t>
              </a: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483710E7-069A-4636-8360-EFDE79635553}"/>
              </a:ext>
            </a:extLst>
          </p:cNvPr>
          <p:cNvGrpSpPr/>
          <p:nvPr/>
        </p:nvGrpSpPr>
        <p:grpSpPr>
          <a:xfrm>
            <a:off x="2948288" y="4205420"/>
            <a:ext cx="770711" cy="464636"/>
            <a:chOff x="7965491" y="3727381"/>
            <a:chExt cx="770711" cy="464636"/>
          </a:xfrm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2B4B2D0B-2094-4B9C-9B47-4D81129BE305}"/>
                </a:ext>
              </a:extLst>
            </p:cNvPr>
            <p:cNvSpPr/>
            <p:nvPr/>
          </p:nvSpPr>
          <p:spPr>
            <a:xfrm>
              <a:off x="8164532" y="3727381"/>
              <a:ext cx="475167" cy="4646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трелка: вниз 29">
              <a:extLst>
                <a:ext uri="{FF2B5EF4-FFF2-40B4-BE49-F238E27FC236}">
                  <a16:creationId xmlns:a16="http://schemas.microsoft.com/office/drawing/2014/main" id="{46E0D49B-7C73-476B-9CB5-9E97AC6BFA8F}"/>
                </a:ext>
              </a:extLst>
            </p:cNvPr>
            <p:cNvSpPr/>
            <p:nvPr/>
          </p:nvSpPr>
          <p:spPr>
            <a:xfrm rot="4938789">
              <a:off x="8010860" y="3858871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A60373D-EE36-4603-81B2-9F07FE8360AC}"/>
                </a:ext>
              </a:extLst>
            </p:cNvPr>
            <p:cNvSpPr txBox="1"/>
            <p:nvPr/>
          </p:nvSpPr>
          <p:spPr>
            <a:xfrm>
              <a:off x="8203559" y="3779136"/>
              <a:ext cx="5326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7б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F023514-4320-49AA-B2D7-8B44A16DDACF}"/>
              </a:ext>
            </a:extLst>
          </p:cNvPr>
          <p:cNvGrpSpPr/>
          <p:nvPr/>
        </p:nvGrpSpPr>
        <p:grpSpPr>
          <a:xfrm>
            <a:off x="8559965" y="1217004"/>
            <a:ext cx="3040959" cy="1015663"/>
            <a:chOff x="7487224" y="1302405"/>
            <a:chExt cx="3040959" cy="1015663"/>
          </a:xfrm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58908FC1-D18E-4510-B9D9-9CCC057390BF}"/>
                </a:ext>
              </a:extLst>
            </p:cNvPr>
            <p:cNvSpPr/>
            <p:nvPr/>
          </p:nvSpPr>
          <p:spPr>
            <a:xfrm>
              <a:off x="7487224" y="1356950"/>
              <a:ext cx="3040959" cy="95986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8729060-CC88-4460-914E-F485512D0C58}"/>
                </a:ext>
              </a:extLst>
            </p:cNvPr>
            <p:cNvSpPr txBox="1"/>
            <p:nvPr/>
          </p:nvSpPr>
          <p:spPr>
            <a:xfrm>
              <a:off x="7647393" y="1302405"/>
              <a:ext cx="376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2AB5238-EA76-4607-AE8B-69A7E668FE6C}"/>
                </a:ext>
              </a:extLst>
            </p:cNvPr>
            <p:cNvSpPr txBox="1"/>
            <p:nvPr/>
          </p:nvSpPr>
          <p:spPr>
            <a:xfrm>
              <a:off x="8089345" y="1429911"/>
              <a:ext cx="2340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документе отражаем данные состояния пациента ежедневно, </a:t>
              </a:r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дальнейшем эти данные будут переданы в Федеральный регистр</a:t>
              </a:r>
            </a:p>
          </p:txBody>
        </p:sp>
      </p:grpSp>
      <p:sp>
        <p:nvSpPr>
          <p:cNvPr id="111" name="Номер слайда 10">
            <a:extLst>
              <a:ext uri="{FF2B5EF4-FFF2-40B4-BE49-F238E27FC236}">
                <a16:creationId xmlns:a16="http://schemas.microsoft.com/office/drawing/2014/main" id="{B5686385-3738-4BE7-8E8B-F1EB8561B4B1}"/>
              </a:ext>
            </a:extLst>
          </p:cNvPr>
          <p:cNvSpPr txBox="1">
            <a:spLocks/>
          </p:cNvSpPr>
          <p:nvPr/>
        </p:nvSpPr>
        <p:spPr>
          <a:xfrm>
            <a:off x="9306201" y="63947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0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C28CB8-9DE6-E047-9C15-B566016F3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/>
          <a:stretch/>
        </p:blipFill>
        <p:spPr>
          <a:xfrm>
            <a:off x="4042916" y="5256491"/>
            <a:ext cx="3692920" cy="123228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7F95858-9BB7-544D-8FF9-482A5F5C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85" y="1495698"/>
            <a:ext cx="5143500" cy="1854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C9F48B-EEE6-F04C-BF24-300567F97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16" y="3498391"/>
            <a:ext cx="3193064" cy="16438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340943" y="408829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Выписка пациента из стационара 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(прикрепление файла выписного эпикриза)</a:t>
            </a:r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9401508" y="1437569"/>
            <a:ext cx="2488066" cy="790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8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кнопку «Добавить»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7AD3C8-8396-4104-9B0A-07B00AC1A0C9}"/>
              </a:ext>
            </a:extLst>
          </p:cNvPr>
          <p:cNvGrpSpPr/>
          <p:nvPr/>
        </p:nvGrpSpPr>
        <p:grpSpPr>
          <a:xfrm>
            <a:off x="5009264" y="2228427"/>
            <a:ext cx="784906" cy="590718"/>
            <a:chOff x="6876084" y="2442910"/>
            <a:chExt cx="784906" cy="59071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5A696C7-1742-C34F-ACB0-90D77750E7D2}"/>
                </a:ext>
              </a:extLst>
            </p:cNvPr>
            <p:cNvSpPr/>
            <p:nvPr/>
          </p:nvSpPr>
          <p:spPr>
            <a:xfrm>
              <a:off x="7010750" y="244291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BC7C31-11DA-FA46-9797-FAEA654E071E}"/>
                </a:ext>
              </a:extLst>
            </p:cNvPr>
            <p:cNvSpPr txBox="1"/>
            <p:nvPr/>
          </p:nvSpPr>
          <p:spPr>
            <a:xfrm flipH="1">
              <a:off x="7185380" y="2568992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:a16="http://schemas.microsoft.com/office/drawing/2014/main" id="{21C2D4D6-1C63-1244-B661-F0F3F7169307}"/>
                </a:ext>
              </a:extLst>
            </p:cNvPr>
            <p:cNvSpPr/>
            <p:nvPr/>
          </p:nvSpPr>
          <p:spPr>
            <a:xfrm rot="5232299">
              <a:off x="6967427" y="2604125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475A80D4-8458-D24F-8036-AA65863BC5F1}"/>
              </a:ext>
            </a:extLst>
          </p:cNvPr>
          <p:cNvSpPr/>
          <p:nvPr/>
        </p:nvSpPr>
        <p:spPr>
          <a:xfrm>
            <a:off x="9401508" y="2317392"/>
            <a:ext cx="2488066" cy="1101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«Файл с диска»</a:t>
            </a:r>
          </a:p>
        </p:txBody>
      </p:sp>
      <p:sp>
        <p:nvSpPr>
          <p:cNvPr id="49" name="Прямоугольник: скругленные углы 15">
            <a:extLst>
              <a:ext uri="{FF2B5EF4-FFF2-40B4-BE49-F238E27FC236}">
                <a16:creationId xmlns:a16="http://schemas.microsoft.com/office/drawing/2014/main" id="{E4E7D495-113C-CC4D-9D26-C1E7E773DB7A}"/>
              </a:ext>
            </a:extLst>
          </p:cNvPr>
          <p:cNvSpPr/>
          <p:nvPr/>
        </p:nvSpPr>
        <p:spPr>
          <a:xfrm>
            <a:off x="8061065" y="3517239"/>
            <a:ext cx="3828509" cy="767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10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нужный файл с документом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(выписной эпикриз или протокол исследования)</a:t>
            </a:r>
          </a:p>
        </p:txBody>
      </p:sp>
      <p:sp>
        <p:nvSpPr>
          <p:cNvPr id="50" name="Прямоугольник: скругленные углы 15">
            <a:extLst>
              <a:ext uri="{FF2B5EF4-FFF2-40B4-BE49-F238E27FC236}">
                <a16:creationId xmlns:a16="http://schemas.microsoft.com/office/drawing/2014/main" id="{F8F2060E-4F1C-8549-AADE-FE4E05675721}"/>
              </a:ext>
            </a:extLst>
          </p:cNvPr>
          <p:cNvSpPr/>
          <p:nvPr/>
        </p:nvSpPr>
        <p:spPr>
          <a:xfrm>
            <a:off x="8061065" y="4376051"/>
            <a:ext cx="3828509" cy="590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кнопку «Открыть»</a:t>
            </a:r>
          </a:p>
        </p:txBody>
      </p:sp>
      <p:sp>
        <p:nvSpPr>
          <p:cNvPr id="51" name="Прямоугольник: скругленные углы 15">
            <a:extLst>
              <a:ext uri="{FF2B5EF4-FFF2-40B4-BE49-F238E27FC236}">
                <a16:creationId xmlns:a16="http://schemas.microsoft.com/office/drawing/2014/main" id="{1BBF3216-AE28-E744-A323-37B08C6E041B}"/>
              </a:ext>
            </a:extLst>
          </p:cNvPr>
          <p:cNvSpPr/>
          <p:nvPr/>
        </p:nvSpPr>
        <p:spPr>
          <a:xfrm>
            <a:off x="8060534" y="5057796"/>
            <a:ext cx="3828509" cy="650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12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«Основное»</a:t>
            </a:r>
          </a:p>
        </p:txBody>
      </p:sp>
      <p:sp>
        <p:nvSpPr>
          <p:cNvPr id="52" name="Прямоугольник: скругленные углы 15">
            <a:extLst>
              <a:ext uri="{FF2B5EF4-FFF2-40B4-BE49-F238E27FC236}">
                <a16:creationId xmlns:a16="http://schemas.microsoft.com/office/drawing/2014/main" id="{C95FF157-3C33-A14D-8607-0CD00F60B4F6}"/>
              </a:ext>
            </a:extLst>
          </p:cNvPr>
          <p:cNvSpPr/>
          <p:nvPr/>
        </p:nvSpPr>
        <p:spPr>
          <a:xfrm>
            <a:off x="8060534" y="5798997"/>
            <a:ext cx="3828509" cy="650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13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кнопку «Провести и закрыть»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FBFC78D7-2F18-4998-88C1-F9D5AB5ADB66}"/>
              </a:ext>
            </a:extLst>
          </p:cNvPr>
          <p:cNvSpPr/>
          <p:nvPr/>
        </p:nvSpPr>
        <p:spPr>
          <a:xfrm>
            <a:off x="460580" y="1459541"/>
            <a:ext cx="3202746" cy="1959679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5301D4-1CFD-4DDE-8D17-DA9AB2541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4" y="1557094"/>
            <a:ext cx="2820803" cy="1771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7B61D6-9181-488D-8110-5DA4590A8D25}"/>
              </a:ext>
            </a:extLst>
          </p:cNvPr>
          <p:cNvSpPr txBox="1"/>
          <p:nvPr/>
        </p:nvSpPr>
        <p:spPr>
          <a:xfrm>
            <a:off x="316122" y="1199236"/>
            <a:ext cx="3491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Заполнение формы выписного эпикриза (п.7а)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CA4540-322D-41D9-9332-3A758048F671}"/>
              </a:ext>
            </a:extLst>
          </p:cNvPr>
          <p:cNvSpPr txBox="1"/>
          <p:nvPr/>
        </p:nvSpPr>
        <p:spPr>
          <a:xfrm>
            <a:off x="4557271" y="1177265"/>
            <a:ext cx="3599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Прикрепление файла выписного эпикриза (п.7б)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68D7FBE-D20E-44FC-B8EE-4C64ADFB2A62}"/>
              </a:ext>
            </a:extLst>
          </p:cNvPr>
          <p:cNvSpPr/>
          <p:nvPr/>
        </p:nvSpPr>
        <p:spPr>
          <a:xfrm>
            <a:off x="3863161" y="1437570"/>
            <a:ext cx="5338512" cy="1990703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7CB24E1-9B80-40D1-9917-EC01FB822CF4}"/>
              </a:ext>
            </a:extLst>
          </p:cNvPr>
          <p:cNvGrpSpPr/>
          <p:nvPr/>
        </p:nvGrpSpPr>
        <p:grpSpPr>
          <a:xfrm>
            <a:off x="5689159" y="2637886"/>
            <a:ext cx="784906" cy="590718"/>
            <a:chOff x="6876084" y="2442910"/>
            <a:chExt cx="784906" cy="590718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1EE7474-F7A0-40D0-8E17-F5B26EBCD674}"/>
                </a:ext>
              </a:extLst>
            </p:cNvPr>
            <p:cNvSpPr/>
            <p:nvPr/>
          </p:nvSpPr>
          <p:spPr>
            <a:xfrm>
              <a:off x="7010750" y="244291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987A88-DDFE-4063-A7FA-FB78D2B34565}"/>
                </a:ext>
              </a:extLst>
            </p:cNvPr>
            <p:cNvSpPr txBox="1"/>
            <p:nvPr/>
          </p:nvSpPr>
          <p:spPr>
            <a:xfrm flipH="1">
              <a:off x="7185380" y="2568992"/>
              <a:ext cx="33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4" name="Стрелка: вниз 29">
              <a:extLst>
                <a:ext uri="{FF2B5EF4-FFF2-40B4-BE49-F238E27FC236}">
                  <a16:creationId xmlns:a16="http://schemas.microsoft.com/office/drawing/2014/main" id="{A65F2507-11ED-4932-8A39-8DF8BE625CA6}"/>
                </a:ext>
              </a:extLst>
            </p:cNvPr>
            <p:cNvSpPr/>
            <p:nvPr/>
          </p:nvSpPr>
          <p:spPr>
            <a:xfrm rot="5232299">
              <a:off x="6967427" y="2604125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Прямоугольник: скругленные углы 15">
            <a:extLst>
              <a:ext uri="{FF2B5EF4-FFF2-40B4-BE49-F238E27FC236}">
                <a16:creationId xmlns:a16="http://schemas.microsoft.com/office/drawing/2014/main" id="{1763DB81-8D73-4744-A5CF-12C9537729FA}"/>
              </a:ext>
            </a:extLst>
          </p:cNvPr>
          <p:cNvSpPr/>
          <p:nvPr/>
        </p:nvSpPr>
        <p:spPr>
          <a:xfrm>
            <a:off x="472614" y="3488390"/>
            <a:ext cx="3193378" cy="2068013"/>
          </a:xfrm>
          <a:prstGeom prst="roundRect">
            <a:avLst>
              <a:gd name="adj" fmla="val 3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 все имеющиеся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«РЛПК» данные вносятся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эпикриз автоматически.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завершения создания эпикриза – нажимаем кнопку «Сохранить как»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стандартном интерфейсе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Office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выбором папки сохранения. 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– нажимаем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кнопку «Печать».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85C126F-00BC-4DDB-B250-FCC1E0738F7B}"/>
              </a:ext>
            </a:extLst>
          </p:cNvPr>
          <p:cNvSpPr/>
          <p:nvPr/>
        </p:nvSpPr>
        <p:spPr>
          <a:xfrm>
            <a:off x="3863161" y="3491853"/>
            <a:ext cx="3980963" cy="1673401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7391539-FF06-439C-83AF-BE158E84E689}"/>
              </a:ext>
            </a:extLst>
          </p:cNvPr>
          <p:cNvGrpSpPr/>
          <p:nvPr/>
        </p:nvGrpSpPr>
        <p:grpSpPr>
          <a:xfrm>
            <a:off x="5293429" y="3974367"/>
            <a:ext cx="848867" cy="590718"/>
            <a:chOff x="6876084" y="2442910"/>
            <a:chExt cx="848867" cy="590718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9F7EC5FE-A64F-42EA-8CA4-176665B2D60B}"/>
                </a:ext>
              </a:extLst>
            </p:cNvPr>
            <p:cNvSpPr/>
            <p:nvPr/>
          </p:nvSpPr>
          <p:spPr>
            <a:xfrm>
              <a:off x="7074711" y="244291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0B49C5-0C01-42F4-B96B-7AEA323F9E23}"/>
                </a:ext>
              </a:extLst>
            </p:cNvPr>
            <p:cNvSpPr txBox="1"/>
            <p:nvPr/>
          </p:nvSpPr>
          <p:spPr>
            <a:xfrm flipH="1">
              <a:off x="7185380" y="2568992"/>
              <a:ext cx="475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60" name="Стрелка: вниз 29">
              <a:extLst>
                <a:ext uri="{FF2B5EF4-FFF2-40B4-BE49-F238E27FC236}">
                  <a16:creationId xmlns:a16="http://schemas.microsoft.com/office/drawing/2014/main" id="{1A64664E-3B2C-4784-B62B-78B5D5C469CB}"/>
                </a:ext>
              </a:extLst>
            </p:cNvPr>
            <p:cNvSpPr/>
            <p:nvPr/>
          </p:nvSpPr>
          <p:spPr>
            <a:xfrm rot="5232299">
              <a:off x="6967427" y="2604125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53EAB6-01F0-444A-886E-C04FD15B0E3F}"/>
              </a:ext>
            </a:extLst>
          </p:cNvPr>
          <p:cNvGrpSpPr/>
          <p:nvPr/>
        </p:nvGrpSpPr>
        <p:grpSpPr>
          <a:xfrm>
            <a:off x="6726106" y="4412021"/>
            <a:ext cx="721167" cy="590718"/>
            <a:chOff x="6834256" y="2390936"/>
            <a:chExt cx="808530" cy="590718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429B57C4-C35F-42FC-A085-7010243ECDF2}"/>
                </a:ext>
              </a:extLst>
            </p:cNvPr>
            <p:cNvSpPr/>
            <p:nvPr/>
          </p:nvSpPr>
          <p:spPr>
            <a:xfrm>
              <a:off x="6992547" y="2390936"/>
              <a:ext cx="650239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423987-0A66-4D7E-B99D-5F753E654ED1}"/>
                </a:ext>
              </a:extLst>
            </p:cNvPr>
            <p:cNvSpPr txBox="1"/>
            <p:nvPr/>
          </p:nvSpPr>
          <p:spPr>
            <a:xfrm flipH="1">
              <a:off x="7098707" y="2514895"/>
              <a:ext cx="475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64" name="Стрелка: вниз 29">
              <a:extLst>
                <a:ext uri="{FF2B5EF4-FFF2-40B4-BE49-F238E27FC236}">
                  <a16:creationId xmlns:a16="http://schemas.microsoft.com/office/drawing/2014/main" id="{F436EAFE-5E39-4455-B520-938B94CF198D}"/>
                </a:ext>
              </a:extLst>
            </p:cNvPr>
            <p:cNvSpPr/>
            <p:nvPr/>
          </p:nvSpPr>
          <p:spPr>
            <a:xfrm rot="3837840">
              <a:off x="6925599" y="2675928"/>
              <a:ext cx="137214" cy="3199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B0AA3BF1-A778-4F1A-8374-4AA747F32095}"/>
              </a:ext>
            </a:extLst>
          </p:cNvPr>
          <p:cNvSpPr/>
          <p:nvPr/>
        </p:nvSpPr>
        <p:spPr>
          <a:xfrm>
            <a:off x="6238991" y="4935757"/>
            <a:ext cx="443610" cy="1526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04CCDA26-B699-44B3-8C09-112F656D8DBB}"/>
              </a:ext>
            </a:extLst>
          </p:cNvPr>
          <p:cNvSpPr/>
          <p:nvPr/>
        </p:nvSpPr>
        <p:spPr>
          <a:xfrm>
            <a:off x="4810282" y="4254426"/>
            <a:ext cx="363500" cy="1021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B7B85D22-F50B-4BE5-B32C-DBB409228C5C}"/>
              </a:ext>
            </a:extLst>
          </p:cNvPr>
          <p:cNvSpPr/>
          <p:nvPr/>
        </p:nvSpPr>
        <p:spPr>
          <a:xfrm>
            <a:off x="3863161" y="5232007"/>
            <a:ext cx="3980963" cy="1370614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F8AE28B8-1581-4EF5-945A-111FC210FE81}"/>
              </a:ext>
            </a:extLst>
          </p:cNvPr>
          <p:cNvGrpSpPr/>
          <p:nvPr/>
        </p:nvGrpSpPr>
        <p:grpSpPr>
          <a:xfrm>
            <a:off x="4766752" y="5220811"/>
            <a:ext cx="761360" cy="590718"/>
            <a:chOff x="6935686" y="2442910"/>
            <a:chExt cx="761360" cy="59071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E41222BF-09E6-44AF-905D-5BB4F023ED49}"/>
                </a:ext>
              </a:extLst>
            </p:cNvPr>
            <p:cNvSpPr/>
            <p:nvPr/>
          </p:nvSpPr>
          <p:spPr>
            <a:xfrm>
              <a:off x="7046806" y="244291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DF050E-8D01-44BC-A534-14B826CAB91B}"/>
                </a:ext>
              </a:extLst>
            </p:cNvPr>
            <p:cNvSpPr txBox="1"/>
            <p:nvPr/>
          </p:nvSpPr>
          <p:spPr>
            <a:xfrm flipH="1">
              <a:off x="7185380" y="2568992"/>
              <a:ext cx="421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72" name="Стрелка: вниз 29">
              <a:extLst>
                <a:ext uri="{FF2B5EF4-FFF2-40B4-BE49-F238E27FC236}">
                  <a16:creationId xmlns:a16="http://schemas.microsoft.com/office/drawing/2014/main" id="{5AA99D97-C152-452E-972A-6B5DD9832A59}"/>
                </a:ext>
              </a:extLst>
            </p:cNvPr>
            <p:cNvSpPr/>
            <p:nvPr/>
          </p:nvSpPr>
          <p:spPr>
            <a:xfrm rot="4224575">
              <a:off x="7027029" y="2675880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954A845-0DBF-4541-AEDF-10C88227D204}"/>
              </a:ext>
            </a:extLst>
          </p:cNvPr>
          <p:cNvSpPr/>
          <p:nvPr/>
        </p:nvSpPr>
        <p:spPr>
          <a:xfrm>
            <a:off x="4078058" y="5558927"/>
            <a:ext cx="620059" cy="2526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76E8247F-7681-4DBF-BD4B-A6341DEF6598}"/>
              </a:ext>
            </a:extLst>
          </p:cNvPr>
          <p:cNvSpPr/>
          <p:nvPr/>
        </p:nvSpPr>
        <p:spPr>
          <a:xfrm>
            <a:off x="4072272" y="5903975"/>
            <a:ext cx="1052189" cy="1585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6CFB9F4-E8D5-45B5-BD5E-8F7C1899F55A}"/>
              </a:ext>
            </a:extLst>
          </p:cNvPr>
          <p:cNvGrpSpPr/>
          <p:nvPr/>
        </p:nvGrpSpPr>
        <p:grpSpPr>
          <a:xfrm>
            <a:off x="4870918" y="6111175"/>
            <a:ext cx="737533" cy="590718"/>
            <a:chOff x="6959513" y="2442910"/>
            <a:chExt cx="737533" cy="590718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C61E4FA4-8593-4CD0-B6B7-AA260D173BB0}"/>
                </a:ext>
              </a:extLst>
            </p:cNvPr>
            <p:cNvSpPr/>
            <p:nvPr/>
          </p:nvSpPr>
          <p:spPr>
            <a:xfrm>
              <a:off x="7046806" y="244291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50E154-EFAD-4A40-8AC2-EC0B7AA036FC}"/>
                </a:ext>
              </a:extLst>
            </p:cNvPr>
            <p:cNvSpPr txBox="1"/>
            <p:nvPr/>
          </p:nvSpPr>
          <p:spPr>
            <a:xfrm flipH="1">
              <a:off x="7185380" y="2568992"/>
              <a:ext cx="421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79" name="Стрелка: вниз 29">
              <a:extLst>
                <a:ext uri="{FF2B5EF4-FFF2-40B4-BE49-F238E27FC236}">
                  <a16:creationId xmlns:a16="http://schemas.microsoft.com/office/drawing/2014/main" id="{10CEBDFB-1D1B-4482-B5E6-9627EFA65250}"/>
                </a:ext>
              </a:extLst>
            </p:cNvPr>
            <p:cNvSpPr/>
            <p:nvPr/>
          </p:nvSpPr>
          <p:spPr>
            <a:xfrm rot="7303876">
              <a:off x="7050856" y="2398883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4961D23-1C03-427F-8200-926215380195}"/>
              </a:ext>
            </a:extLst>
          </p:cNvPr>
          <p:cNvGrpSpPr/>
          <p:nvPr/>
        </p:nvGrpSpPr>
        <p:grpSpPr>
          <a:xfrm>
            <a:off x="469949" y="5567917"/>
            <a:ext cx="3193377" cy="1015663"/>
            <a:chOff x="7487224" y="1302405"/>
            <a:chExt cx="3040959" cy="1015663"/>
          </a:xfrm>
        </p:grpSpPr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FFBD9DCD-FD2C-4F83-A081-D00C35A47AF0}"/>
                </a:ext>
              </a:extLst>
            </p:cNvPr>
            <p:cNvSpPr/>
            <p:nvPr/>
          </p:nvSpPr>
          <p:spPr>
            <a:xfrm>
              <a:off x="7487224" y="1356950"/>
              <a:ext cx="3040959" cy="95986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D9DEEC4-ED6F-410D-843C-4E1BA64DC4F4}"/>
                </a:ext>
              </a:extLst>
            </p:cNvPr>
            <p:cNvSpPr txBox="1"/>
            <p:nvPr/>
          </p:nvSpPr>
          <p:spPr>
            <a:xfrm>
              <a:off x="7647393" y="1302405"/>
              <a:ext cx="376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A9EE85-AF46-4EE8-AC47-4D58454EFD7F}"/>
                </a:ext>
              </a:extLst>
            </p:cNvPr>
            <p:cNvSpPr txBox="1"/>
            <p:nvPr/>
          </p:nvSpPr>
          <p:spPr>
            <a:xfrm>
              <a:off x="8089345" y="1429911"/>
              <a:ext cx="2340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документе отражаем данные состояния пациента ежедневно, </a:t>
              </a:r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дальнейшем эти данные будут переданы в Федеральный регистр</a:t>
              </a:r>
            </a:p>
          </p:txBody>
        </p:sp>
      </p:grpSp>
      <p:sp>
        <p:nvSpPr>
          <p:cNvPr id="84" name="Номер слайда 10">
            <a:extLst>
              <a:ext uri="{FF2B5EF4-FFF2-40B4-BE49-F238E27FC236}">
                <a16:creationId xmlns:a16="http://schemas.microsoft.com/office/drawing/2014/main" id="{2ACFA247-805C-485D-A328-F9CCC1DD099F}"/>
              </a:ext>
            </a:extLst>
          </p:cNvPr>
          <p:cNvSpPr txBox="1">
            <a:spLocks/>
          </p:cNvSpPr>
          <p:nvPr/>
        </p:nvSpPr>
        <p:spPr>
          <a:xfrm>
            <a:off x="9306201" y="63947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375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32596</TotalTime>
  <Words>583</Words>
  <Application>Microsoft Office PowerPoint</Application>
  <PresentationFormat>Широкоэкранный</PresentationFormat>
  <Paragraphs>113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HeliosCondC</vt:lpstr>
      <vt:lpstr>Montserrat</vt:lpstr>
      <vt:lpstr>Arial</vt:lpstr>
      <vt:lpstr>Calibri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S8Ap95x S8Ap95x</cp:lastModifiedBy>
  <cp:revision>983</cp:revision>
  <cp:lastPrinted>2020-04-17T06:55:34Z</cp:lastPrinted>
  <dcterms:created xsi:type="dcterms:W3CDTF">2019-06-12T19:36:33Z</dcterms:created>
  <dcterms:modified xsi:type="dcterms:W3CDTF">2021-01-30T19:25:24Z</dcterms:modified>
</cp:coreProperties>
</file>